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9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34867-9C03-4B03-467A-FD1A4D9D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5903B0-A016-36A5-C1BF-FE043BC98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4B1D43-F333-7551-B9C6-C3D1648E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ACD69-B708-510B-A863-D4178349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42BED9-BEC2-F635-3BCC-EBDED862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1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8B019-08A6-4182-E9F4-CA475D22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EE6FE-6AEF-A05E-D6A1-EC32809F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6CA64-3DE8-3343-8AEE-89712750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A573B-7152-43B9-D0D9-48776DC9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BFAB52-8DF9-3B2E-0106-86FFD2D3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79AC51-5D5F-5EF7-7D54-B296651E2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FE2037-C744-64AD-566A-6671D1A29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1A1EF7-335B-6BFA-4E17-C1AEEC21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E39DC3-B88F-2F2D-ACD2-4B191F43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9D6CE9-BBE9-9028-8276-8C795F00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6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65440-4B20-9E72-B317-0F3BE7E5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52DCCC-1A31-847D-51EB-7938971DD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64B5F-C0DF-4BE7-75E6-C948A75F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4ECF6D-9B92-063F-3CD2-E4FB023E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24C98-617C-3D17-5B59-98C602A0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3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7955E-DFD5-E003-CF4B-9BA4E1B4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646D3-CCB3-15C8-AB7B-7A2618F1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E6C8B-0266-1B7E-261D-E8CD0834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B1C6E-158C-28C0-4343-9141DA74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C0B9A-658B-F623-A644-B8089C40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4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23642-2210-7847-DFB6-6404C77D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BF16F-7BA7-53C6-F6A9-29FF14A80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98E7E4-E7D1-29FE-7179-121E11D04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AC6640-ECA5-BF23-9B6F-A19F0CC4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6BE981-BE88-B002-4F79-AFD42F31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04CC3D-AAD8-CCEA-268B-064775E8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2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F1851-7E02-FA3F-3339-E9B858B4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D7739B-423C-FF33-E1A5-66E083706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7EF4E-9176-8B00-82B5-0C1DF258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70ED2-AEDA-BAB7-8CF5-71F279AF3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F5826C-22AE-0799-46FC-A4545F93D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74503C-C812-9389-97BB-2B791708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F4723C-20AA-6AF2-D2C3-667753FD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E5FE0E-1771-2D4C-C42A-F532D0FE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25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75E7F-EA89-5E88-EEB3-C22CE6A1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76DA75-28B8-AA2A-D123-B6B19836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79D50B-4040-91F9-A059-42B449BA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8157A2-7A3B-9197-FB69-B7732557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5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B98D81-82B5-7C36-D20E-6FA442C1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2159BA-DAA3-05B7-0BC0-13751F7A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FCA78B-B091-984C-4A32-3A5D8262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6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A7105-0962-D8E4-72F9-29041B90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4D3B2-BE89-4E7D-37DA-4D033044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A1C19E-F951-51BA-2B49-AF962C9A6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71D10-8F6E-8D13-3BE9-3CF0E49B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1020FC-5D38-7F58-00A2-E0B9323E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2D0132-4FAD-0303-ABCF-B5476B5F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5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6E2C8-ECF9-0027-DC0E-3F9719D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F893C-6E1D-F82E-F391-0B4AEB85C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60B582-FEDB-6F99-FEAE-2176F51BB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38BF4-6B67-9EF1-5BF9-29279B1E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2166EE-2D75-E853-2A0C-9243A4D5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FCEAE-771F-8C73-9619-4BD7A21C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5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4B02A-828C-F99B-7D46-A9DD8CE7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7E7EE1-81A6-BAB1-9584-1B291B91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A64392-7C10-F490-F333-A649FA746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C5A50-64EA-444E-8CD0-F72C6E80668F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B32E1B-AB50-76AF-3D1F-10AC629EA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7099BE-C4C5-BFEB-581B-0BB07B8EB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1657B-82D7-4BBA-BF28-155CDB1A4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heroes.ru/" TargetMode="External"/><Relationship Id="rId3" Type="http://schemas.openxmlformats.org/officeDocument/2006/relationships/image" Target="../media/image21.png"/><Relationship Id="rId7" Type="http://schemas.openxmlformats.org/officeDocument/2006/relationships/hyperlink" Target="mailto:event@quizheroes.ru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t.me/QuizHeroesSupport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instagram.com/quizhero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024EB1A8-F6E4-2E4A-48CB-F7FE0000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B3B0EA-B9DD-B817-5383-B8171271A739}"/>
              </a:ext>
            </a:extLst>
          </p:cNvPr>
          <p:cNvGrpSpPr/>
          <p:nvPr/>
        </p:nvGrpSpPr>
        <p:grpSpPr>
          <a:xfrm>
            <a:off x="1597080" y="1267135"/>
            <a:ext cx="8997840" cy="2866572"/>
            <a:chOff x="1597079" y="1995714"/>
            <a:chExt cx="8997840" cy="2866572"/>
          </a:xfrm>
        </p:grpSpPr>
        <p:pic>
          <p:nvPicPr>
            <p:cNvPr id="4" name="Рисунок 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09F44B5-B79C-69C2-F8EA-80CAABEC2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1"/>
            <a:stretch/>
          </p:blipFill>
          <p:spPr>
            <a:xfrm>
              <a:off x="5326742" y="1995714"/>
              <a:ext cx="5268177" cy="2866572"/>
            </a:xfrm>
            <a:prstGeom prst="roundRect">
              <a:avLst>
                <a:gd name="adj" fmla="val 917"/>
              </a:avLst>
            </a:prstGeom>
            <a:effectLst>
              <a:outerShdw blurRad="406400" sx="97000" sy="97000" algn="ctr" rotWithShape="0">
                <a:srgbClr val="47CFFF"/>
              </a:outerShdw>
            </a:effectLst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B8994CE4-B710-CC25-6FEB-A3465ADC1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49"/>
            <a:stretch/>
          </p:blipFill>
          <p:spPr>
            <a:xfrm>
              <a:off x="1597079" y="1995714"/>
              <a:ext cx="3729663" cy="2866572"/>
            </a:xfrm>
            <a:prstGeom prst="roundRect">
              <a:avLst>
                <a:gd name="adj" fmla="val 917"/>
              </a:avLst>
            </a:prstGeom>
            <a:effectLst>
              <a:outerShdw blurRad="406400" sx="97000" sy="97000" algn="ctr" rotWithShape="0">
                <a:srgbClr val="C00000"/>
              </a:outerShdw>
            </a:effectLst>
          </p:spPr>
        </p:pic>
      </p:grpSp>
      <p:pic>
        <p:nvPicPr>
          <p:cNvPr id="6" name="Picture 15">
            <a:extLst>
              <a:ext uri="{FF2B5EF4-FFF2-40B4-BE49-F238E27FC236}">
                <a16:creationId xmlns:a16="http://schemas.microsoft.com/office/drawing/2014/main" id="{70B6240E-20B2-EA6C-7BAA-F73BEE4ED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58201" r="27500" b="9630"/>
          <a:stretch/>
        </p:blipFill>
        <p:spPr>
          <a:xfrm>
            <a:off x="3352800" y="3991428"/>
            <a:ext cx="5486399" cy="2206172"/>
          </a:xfrm>
          <a:prstGeom prst="roundRect">
            <a:avLst>
              <a:gd name="adj" fmla="val 4825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8D8529-779C-F4B2-0F67-A641FA941ECC}"/>
              </a:ext>
            </a:extLst>
          </p:cNvPr>
          <p:cNvSpPr txBox="1"/>
          <p:nvPr/>
        </p:nvSpPr>
        <p:spPr>
          <a:xfrm>
            <a:off x="3543302" y="4555905"/>
            <a:ext cx="510539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17500" sx="99000" sy="99000" algn="ctr" rotWithShape="0">
                    <a:srgbClr val="47CFFF"/>
                  </a:outerShdw>
                </a:effectLst>
                <a:latin typeface="Montserrat" panose="00000500000000000000" pitchFamily="2" charset="-52"/>
              </a:rPr>
              <a:t>Форматы корпоративных игр</a:t>
            </a:r>
          </a:p>
        </p:txBody>
      </p:sp>
    </p:spTree>
    <p:extLst>
      <p:ext uri="{BB962C8B-B14F-4D97-AF65-F5344CB8AC3E}">
        <p14:creationId xmlns:p14="http://schemas.microsoft.com/office/powerpoint/2010/main" val="67749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Знакомство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3" y="1918325"/>
            <a:ext cx="58314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Игра нацелена на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знакомство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группы людей между собой. </a:t>
            </a:r>
          </a:p>
          <a:p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Мы заранее отправляем участникам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анкету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 где они оставляют о себе интересный факт. Мы придумываем еще два факта и добавляем их в анкеты. Кроме этого, мы готовим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вымышленных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персонажей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</a:p>
          <a:p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Задача команды – определить, какие факты </a:t>
            </a: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 персонажи выдуманы, а какие – реальны. </a:t>
            </a:r>
          </a:p>
          <a:p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После игры мы можем подготовить PDF со всеми участниками на память о мероприятии.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696792" y="5468995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анкеты 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30 минут</a:t>
            </a:r>
          </a:p>
        </p:txBody>
      </p:sp>
      <p:pic>
        <p:nvPicPr>
          <p:cNvPr id="5" name="Рисунок 4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90E8123-15F1-E825-CD32-AAFC93E09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55" y="2319850"/>
            <a:ext cx="5066990" cy="2850182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13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Адаптация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1918325"/>
            <a:ext cx="55188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Стратегическая игра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в которой команде предстоит постоянно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адаптироваться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под меняющиеся условия.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Задача команды – вырастить рис и заработать на его продаже. Но что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выберет команда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ее конкуренты? Союз и взаимопомощь или разбой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конфликты?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Выигрышная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стратегия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постоянно меняется и зависит от  действий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каждой из команд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468217" y="5468995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Элемент дизайна игры «Адаптация: Сёгун»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120 минут</a:t>
            </a:r>
          </a:p>
        </p:txBody>
      </p:sp>
      <p:pic>
        <p:nvPicPr>
          <p:cNvPr id="5" name="Рисунок 4" descr="Изображение выглядит как текст, Шрифт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E6353AB-4BEA-3D66-82F6-397A6408C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17" y="2039705"/>
            <a:ext cx="5369232" cy="3020193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57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44A1DEC-CBF2-F431-3CC3-1917AD668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3504" y="2336768"/>
            <a:ext cx="3652475" cy="3648075"/>
          </a:xfrm>
          <a:prstGeom prst="rect">
            <a:avLst/>
          </a:prstGeom>
          <a:effectLst>
            <a:glow rad="504269">
              <a:srgbClr val="A81632">
                <a:alpha val="9000"/>
              </a:srgbClr>
            </a:glow>
          </a:effectLst>
        </p:spPr>
      </p:pic>
      <p:sp>
        <p:nvSpPr>
          <p:cNvPr id="8" name="object 8"/>
          <p:cNvSpPr/>
          <p:nvPr/>
        </p:nvSpPr>
        <p:spPr>
          <a:xfrm>
            <a:off x="6687132" y="3693066"/>
            <a:ext cx="231458" cy="231458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91454" y="0"/>
                </a:moveTo>
                <a:lnTo>
                  <a:pt x="86920" y="0"/>
                </a:lnTo>
                <a:lnTo>
                  <a:pt x="76118" y="646"/>
                </a:lnTo>
                <a:lnTo>
                  <a:pt x="37211" y="15577"/>
                </a:lnTo>
                <a:lnTo>
                  <a:pt x="10412" y="45685"/>
                </a:lnTo>
                <a:lnTo>
                  <a:pt x="0" y="84864"/>
                </a:lnTo>
                <a:lnTo>
                  <a:pt x="429" y="95403"/>
                </a:lnTo>
                <a:lnTo>
                  <a:pt x="18593" y="147406"/>
                </a:lnTo>
                <a:lnTo>
                  <a:pt x="55208" y="204847"/>
                </a:lnTo>
                <a:lnTo>
                  <a:pt x="103365" y="252997"/>
                </a:lnTo>
                <a:lnTo>
                  <a:pt x="160806" y="289611"/>
                </a:lnTo>
                <a:lnTo>
                  <a:pt x="199340" y="305278"/>
                </a:lnTo>
                <a:lnTo>
                  <a:pt x="221502" y="308241"/>
                </a:lnTo>
                <a:lnTo>
                  <a:pt x="225643" y="308241"/>
                </a:lnTo>
                <a:lnTo>
                  <a:pt x="262532" y="297795"/>
                </a:lnTo>
                <a:lnTo>
                  <a:pt x="276073" y="288580"/>
                </a:lnTo>
                <a:lnTo>
                  <a:pt x="214460" y="288580"/>
                </a:lnTo>
                <a:lnTo>
                  <a:pt x="198617" y="284860"/>
                </a:lnTo>
                <a:lnTo>
                  <a:pt x="151865" y="263079"/>
                </a:lnTo>
                <a:lnTo>
                  <a:pt x="110175" y="233876"/>
                </a:lnTo>
                <a:lnTo>
                  <a:pt x="74333" y="198035"/>
                </a:lnTo>
                <a:lnTo>
                  <a:pt x="45127" y="156344"/>
                </a:lnTo>
                <a:lnTo>
                  <a:pt x="23344" y="109588"/>
                </a:lnTo>
                <a:lnTo>
                  <a:pt x="19632" y="93747"/>
                </a:lnTo>
                <a:lnTo>
                  <a:pt x="19803" y="77862"/>
                </a:lnTo>
                <a:lnTo>
                  <a:pt x="41046" y="37128"/>
                </a:lnTo>
                <a:lnTo>
                  <a:pt x="79224" y="19684"/>
                </a:lnTo>
                <a:lnTo>
                  <a:pt x="98929" y="19684"/>
                </a:lnTo>
                <a:lnTo>
                  <a:pt x="95391" y="3174"/>
                </a:lnTo>
                <a:lnTo>
                  <a:pt x="91454" y="0"/>
                </a:lnTo>
                <a:close/>
              </a:path>
              <a:path w="308609" h="308610">
                <a:moveTo>
                  <a:pt x="308154" y="216687"/>
                </a:moveTo>
                <a:lnTo>
                  <a:pt x="231129" y="216687"/>
                </a:lnTo>
                <a:lnTo>
                  <a:pt x="288533" y="228993"/>
                </a:lnTo>
                <a:lnTo>
                  <a:pt x="285469" y="242972"/>
                </a:lnTo>
                <a:lnTo>
                  <a:pt x="260098" y="276694"/>
                </a:lnTo>
                <a:lnTo>
                  <a:pt x="214460" y="288580"/>
                </a:lnTo>
                <a:lnTo>
                  <a:pt x="276073" y="288580"/>
                </a:lnTo>
                <a:lnTo>
                  <a:pt x="302419" y="252678"/>
                </a:lnTo>
                <a:lnTo>
                  <a:pt x="308171" y="221871"/>
                </a:lnTo>
                <a:lnTo>
                  <a:pt x="308154" y="216687"/>
                </a:lnTo>
                <a:close/>
              </a:path>
              <a:path w="308609" h="308610">
                <a:moveTo>
                  <a:pt x="98929" y="19684"/>
                </a:moveTo>
                <a:lnTo>
                  <a:pt x="79224" y="19684"/>
                </a:lnTo>
                <a:lnTo>
                  <a:pt x="91518" y="77076"/>
                </a:lnTo>
                <a:lnTo>
                  <a:pt x="61673" y="106933"/>
                </a:lnTo>
                <a:lnTo>
                  <a:pt x="86346" y="155763"/>
                </a:lnTo>
                <a:lnTo>
                  <a:pt x="116550" y="191666"/>
                </a:lnTo>
                <a:lnTo>
                  <a:pt x="152449" y="221871"/>
                </a:lnTo>
                <a:lnTo>
                  <a:pt x="193245" y="245579"/>
                </a:lnTo>
                <a:lnTo>
                  <a:pt x="196915" y="247307"/>
                </a:lnTo>
                <a:lnTo>
                  <a:pt x="201284" y="246545"/>
                </a:lnTo>
                <a:lnTo>
                  <a:pt x="222624" y="225196"/>
                </a:lnTo>
                <a:lnTo>
                  <a:pt x="195378" y="225196"/>
                </a:lnTo>
                <a:lnTo>
                  <a:pt x="160808" y="204170"/>
                </a:lnTo>
                <a:lnTo>
                  <a:pt x="130164" y="178041"/>
                </a:lnTo>
                <a:lnTo>
                  <a:pt x="104035" y="147397"/>
                </a:lnTo>
                <a:lnTo>
                  <a:pt x="83009" y="112826"/>
                </a:lnTo>
                <a:lnTo>
                  <a:pt x="111152" y="84683"/>
                </a:lnTo>
                <a:lnTo>
                  <a:pt x="112143" y="81356"/>
                </a:lnTo>
                <a:lnTo>
                  <a:pt x="98929" y="19684"/>
                </a:lnTo>
                <a:close/>
              </a:path>
              <a:path w="308609" h="308610">
                <a:moveTo>
                  <a:pt x="226849" y="196075"/>
                </a:moveTo>
                <a:lnTo>
                  <a:pt x="223522" y="197053"/>
                </a:lnTo>
                <a:lnTo>
                  <a:pt x="195378" y="225196"/>
                </a:lnTo>
                <a:lnTo>
                  <a:pt x="222624" y="225196"/>
                </a:lnTo>
                <a:lnTo>
                  <a:pt x="231129" y="216687"/>
                </a:lnTo>
                <a:lnTo>
                  <a:pt x="308154" y="216687"/>
                </a:lnTo>
                <a:lnTo>
                  <a:pt x="305043" y="212826"/>
                </a:lnTo>
                <a:lnTo>
                  <a:pt x="226849" y="196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5489" y="3693065"/>
            <a:ext cx="122806" cy="12281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679245" y="4086690"/>
            <a:ext cx="247174" cy="622935"/>
          </a:xfrm>
          <a:custGeom>
            <a:avLst/>
            <a:gdLst/>
            <a:ahLst/>
            <a:cxnLst/>
            <a:rect l="l" t="t" r="r" b="b"/>
            <a:pathLst>
              <a:path w="329565" h="830579">
                <a:moveTo>
                  <a:pt x="310654" y="684326"/>
                </a:moveTo>
                <a:lnTo>
                  <a:pt x="309448" y="672160"/>
                </a:lnTo>
                <a:lnTo>
                  <a:pt x="307822" y="655701"/>
                </a:lnTo>
                <a:lnTo>
                  <a:pt x="299542" y="628446"/>
                </a:lnTo>
                <a:lnTo>
                  <a:pt x="298488" y="626478"/>
                </a:lnTo>
                <a:lnTo>
                  <a:pt x="298488" y="672160"/>
                </a:lnTo>
                <a:lnTo>
                  <a:pt x="298488" y="684326"/>
                </a:lnTo>
                <a:lnTo>
                  <a:pt x="297027" y="703846"/>
                </a:lnTo>
                <a:lnTo>
                  <a:pt x="292773" y="722845"/>
                </a:lnTo>
                <a:lnTo>
                  <a:pt x="285800" y="741032"/>
                </a:lnTo>
                <a:lnTo>
                  <a:pt x="276212" y="758088"/>
                </a:lnTo>
                <a:lnTo>
                  <a:pt x="271259" y="755294"/>
                </a:lnTo>
                <a:lnTo>
                  <a:pt x="269036" y="754049"/>
                </a:lnTo>
                <a:lnTo>
                  <a:pt x="269036" y="767461"/>
                </a:lnTo>
                <a:lnTo>
                  <a:pt x="256108" y="781596"/>
                </a:lnTo>
                <a:lnTo>
                  <a:pt x="241376" y="793686"/>
                </a:lnTo>
                <a:lnTo>
                  <a:pt x="225082" y="803554"/>
                </a:lnTo>
                <a:lnTo>
                  <a:pt x="207454" y="811034"/>
                </a:lnTo>
                <a:lnTo>
                  <a:pt x="217893" y="798614"/>
                </a:lnTo>
                <a:lnTo>
                  <a:pt x="226758" y="785088"/>
                </a:lnTo>
                <a:lnTo>
                  <a:pt x="233934" y="770597"/>
                </a:lnTo>
                <a:lnTo>
                  <a:pt x="239344" y="755294"/>
                </a:lnTo>
                <a:lnTo>
                  <a:pt x="247053" y="757605"/>
                </a:lnTo>
                <a:lnTo>
                  <a:pt x="254596" y="760399"/>
                </a:lnTo>
                <a:lnTo>
                  <a:pt x="261924" y="763689"/>
                </a:lnTo>
                <a:lnTo>
                  <a:pt x="269036" y="767461"/>
                </a:lnTo>
                <a:lnTo>
                  <a:pt x="269036" y="754049"/>
                </a:lnTo>
                <a:lnTo>
                  <a:pt x="242747" y="743483"/>
                </a:lnTo>
                <a:lnTo>
                  <a:pt x="243395" y="740448"/>
                </a:lnTo>
                <a:lnTo>
                  <a:pt x="245859" y="728891"/>
                </a:lnTo>
                <a:lnTo>
                  <a:pt x="248081" y="714184"/>
                </a:lnTo>
                <a:lnTo>
                  <a:pt x="249402" y="699300"/>
                </a:lnTo>
                <a:lnTo>
                  <a:pt x="249809" y="684326"/>
                </a:lnTo>
                <a:lnTo>
                  <a:pt x="298488" y="684326"/>
                </a:lnTo>
                <a:lnTo>
                  <a:pt x="298488" y="672160"/>
                </a:lnTo>
                <a:lnTo>
                  <a:pt x="249809" y="672160"/>
                </a:lnTo>
                <a:lnTo>
                  <a:pt x="248666" y="657364"/>
                </a:lnTo>
                <a:lnTo>
                  <a:pt x="246570" y="642683"/>
                </a:lnTo>
                <a:lnTo>
                  <a:pt x="243547" y="628167"/>
                </a:lnTo>
                <a:lnTo>
                  <a:pt x="240601" y="617512"/>
                </a:lnTo>
                <a:lnTo>
                  <a:pt x="240398" y="616775"/>
                </a:lnTo>
                <a:lnTo>
                  <a:pt x="239585" y="613854"/>
                </a:lnTo>
                <a:lnTo>
                  <a:pt x="247421" y="611428"/>
                </a:lnTo>
                <a:lnTo>
                  <a:pt x="247764" y="611301"/>
                </a:lnTo>
                <a:lnTo>
                  <a:pt x="255117" y="608596"/>
                </a:lnTo>
                <a:lnTo>
                  <a:pt x="262661" y="605345"/>
                </a:lnTo>
                <a:lnTo>
                  <a:pt x="268782" y="602297"/>
                </a:lnTo>
                <a:lnTo>
                  <a:pt x="270014" y="601687"/>
                </a:lnTo>
                <a:lnTo>
                  <a:pt x="280911" y="617626"/>
                </a:lnTo>
                <a:lnTo>
                  <a:pt x="289356" y="634860"/>
                </a:lnTo>
                <a:lnTo>
                  <a:pt x="295249" y="653135"/>
                </a:lnTo>
                <a:lnTo>
                  <a:pt x="298488" y="672160"/>
                </a:lnTo>
                <a:lnTo>
                  <a:pt x="298488" y="626478"/>
                </a:lnTo>
                <a:lnTo>
                  <a:pt x="286118" y="603300"/>
                </a:lnTo>
                <a:lnTo>
                  <a:pt x="284797" y="601687"/>
                </a:lnTo>
                <a:lnTo>
                  <a:pt x="267881" y="581050"/>
                </a:lnTo>
                <a:lnTo>
                  <a:pt x="261975" y="576224"/>
                </a:lnTo>
                <a:lnTo>
                  <a:pt x="261975" y="592556"/>
                </a:lnTo>
                <a:lnTo>
                  <a:pt x="255587" y="595464"/>
                </a:lnTo>
                <a:lnTo>
                  <a:pt x="249059" y="598055"/>
                </a:lnTo>
                <a:lnTo>
                  <a:pt x="242430" y="600329"/>
                </a:lnTo>
                <a:lnTo>
                  <a:pt x="237629" y="601738"/>
                </a:lnTo>
                <a:lnTo>
                  <a:pt x="237629" y="672160"/>
                </a:lnTo>
                <a:lnTo>
                  <a:pt x="237629" y="684326"/>
                </a:lnTo>
                <a:lnTo>
                  <a:pt x="237248" y="698500"/>
                </a:lnTo>
                <a:lnTo>
                  <a:pt x="235978" y="712609"/>
                </a:lnTo>
                <a:lnTo>
                  <a:pt x="233832" y="726605"/>
                </a:lnTo>
                <a:lnTo>
                  <a:pt x="230809" y="740448"/>
                </a:lnTo>
                <a:lnTo>
                  <a:pt x="227406" y="739787"/>
                </a:lnTo>
                <a:lnTo>
                  <a:pt x="227406" y="752119"/>
                </a:lnTo>
                <a:lnTo>
                  <a:pt x="217017" y="777252"/>
                </a:lnTo>
                <a:lnTo>
                  <a:pt x="203746" y="797267"/>
                </a:lnTo>
                <a:lnTo>
                  <a:pt x="188125" y="811225"/>
                </a:lnTo>
                <a:lnTo>
                  <a:pt x="170688" y="818210"/>
                </a:lnTo>
                <a:lnTo>
                  <a:pt x="170688" y="745794"/>
                </a:lnTo>
                <a:lnTo>
                  <a:pt x="184975" y="746264"/>
                </a:lnTo>
                <a:lnTo>
                  <a:pt x="199212" y="747471"/>
                </a:lnTo>
                <a:lnTo>
                  <a:pt x="213372" y="749427"/>
                </a:lnTo>
                <a:lnTo>
                  <a:pt x="227406" y="752119"/>
                </a:lnTo>
                <a:lnTo>
                  <a:pt x="227406" y="739787"/>
                </a:lnTo>
                <a:lnTo>
                  <a:pt x="215938" y="737514"/>
                </a:lnTo>
                <a:lnTo>
                  <a:pt x="200939" y="735406"/>
                </a:lnTo>
                <a:lnTo>
                  <a:pt x="185839" y="734110"/>
                </a:lnTo>
                <a:lnTo>
                  <a:pt x="170688" y="733628"/>
                </a:lnTo>
                <a:lnTo>
                  <a:pt x="170688" y="684326"/>
                </a:lnTo>
                <a:lnTo>
                  <a:pt x="237629" y="684326"/>
                </a:lnTo>
                <a:lnTo>
                  <a:pt x="237629" y="672160"/>
                </a:lnTo>
                <a:lnTo>
                  <a:pt x="170688" y="672160"/>
                </a:lnTo>
                <a:lnTo>
                  <a:pt x="170688" y="623481"/>
                </a:lnTo>
                <a:lnTo>
                  <a:pt x="185000" y="623074"/>
                </a:lnTo>
                <a:lnTo>
                  <a:pt x="199263" y="621931"/>
                </a:lnTo>
                <a:lnTo>
                  <a:pt x="213448" y="620090"/>
                </a:lnTo>
                <a:lnTo>
                  <a:pt x="227533" y="617512"/>
                </a:lnTo>
                <a:lnTo>
                  <a:pt x="231394" y="630910"/>
                </a:lnTo>
                <a:lnTo>
                  <a:pt x="234378" y="644512"/>
                </a:lnTo>
                <a:lnTo>
                  <a:pt x="236448" y="658279"/>
                </a:lnTo>
                <a:lnTo>
                  <a:pt x="237629" y="672160"/>
                </a:lnTo>
                <a:lnTo>
                  <a:pt x="237629" y="601738"/>
                </a:lnTo>
                <a:lnTo>
                  <a:pt x="235686" y="602297"/>
                </a:lnTo>
                <a:lnTo>
                  <a:pt x="230441" y="589978"/>
                </a:lnTo>
                <a:lnTo>
                  <a:pt x="224015" y="578434"/>
                </a:lnTo>
                <a:lnTo>
                  <a:pt x="223393" y="577557"/>
                </a:lnTo>
                <a:lnTo>
                  <a:pt x="223393" y="605218"/>
                </a:lnTo>
                <a:lnTo>
                  <a:pt x="210350" y="607733"/>
                </a:lnTo>
                <a:lnTo>
                  <a:pt x="197192" y="609587"/>
                </a:lnTo>
                <a:lnTo>
                  <a:pt x="183972" y="610781"/>
                </a:lnTo>
                <a:lnTo>
                  <a:pt x="170688" y="611301"/>
                </a:lnTo>
                <a:lnTo>
                  <a:pt x="170688" y="551053"/>
                </a:lnTo>
                <a:lnTo>
                  <a:pt x="186359" y="556717"/>
                </a:lnTo>
                <a:lnTo>
                  <a:pt x="200609" y="568198"/>
                </a:lnTo>
                <a:lnTo>
                  <a:pt x="213067" y="584644"/>
                </a:lnTo>
                <a:lnTo>
                  <a:pt x="223393" y="605218"/>
                </a:lnTo>
                <a:lnTo>
                  <a:pt x="223393" y="577557"/>
                </a:lnTo>
                <a:lnTo>
                  <a:pt x="216420" y="567613"/>
                </a:lnTo>
                <a:lnTo>
                  <a:pt x="207695" y="557631"/>
                </a:lnTo>
                <a:lnTo>
                  <a:pt x="222808" y="563803"/>
                </a:lnTo>
                <a:lnTo>
                  <a:pt x="236994" y="571741"/>
                </a:lnTo>
                <a:lnTo>
                  <a:pt x="250101" y="581367"/>
                </a:lnTo>
                <a:lnTo>
                  <a:pt x="261975" y="592556"/>
                </a:lnTo>
                <a:lnTo>
                  <a:pt x="261975" y="576224"/>
                </a:lnTo>
                <a:lnTo>
                  <a:pt x="223596" y="551053"/>
                </a:lnTo>
                <a:lnTo>
                  <a:pt x="164604" y="538276"/>
                </a:lnTo>
                <a:lnTo>
                  <a:pt x="158521" y="538886"/>
                </a:lnTo>
                <a:lnTo>
                  <a:pt x="158521" y="551053"/>
                </a:lnTo>
                <a:lnTo>
                  <a:pt x="158521" y="611301"/>
                </a:lnTo>
                <a:lnTo>
                  <a:pt x="158521" y="818210"/>
                </a:lnTo>
                <a:lnTo>
                  <a:pt x="141033" y="811580"/>
                </a:lnTo>
                <a:lnTo>
                  <a:pt x="125412" y="797814"/>
                </a:lnTo>
                <a:lnTo>
                  <a:pt x="121767" y="792340"/>
                </a:lnTo>
                <a:lnTo>
                  <a:pt x="121767" y="811517"/>
                </a:lnTo>
                <a:lnTo>
                  <a:pt x="104140" y="804037"/>
                </a:lnTo>
                <a:lnTo>
                  <a:pt x="87845" y="794169"/>
                </a:lnTo>
                <a:lnTo>
                  <a:pt x="73101" y="782078"/>
                </a:lnTo>
                <a:lnTo>
                  <a:pt x="60172" y="767943"/>
                </a:lnTo>
                <a:lnTo>
                  <a:pt x="67310" y="764209"/>
                </a:lnTo>
                <a:lnTo>
                  <a:pt x="74637" y="760920"/>
                </a:lnTo>
                <a:lnTo>
                  <a:pt x="82232" y="758088"/>
                </a:lnTo>
                <a:lnTo>
                  <a:pt x="89877" y="755777"/>
                </a:lnTo>
                <a:lnTo>
                  <a:pt x="95288" y="771080"/>
                </a:lnTo>
                <a:lnTo>
                  <a:pt x="102476" y="785571"/>
                </a:lnTo>
                <a:lnTo>
                  <a:pt x="111328" y="799109"/>
                </a:lnTo>
                <a:lnTo>
                  <a:pt x="121767" y="811517"/>
                </a:lnTo>
                <a:lnTo>
                  <a:pt x="121767" y="792340"/>
                </a:lnTo>
                <a:lnTo>
                  <a:pt x="112166" y="777913"/>
                </a:lnTo>
                <a:lnTo>
                  <a:pt x="103009" y="755777"/>
                </a:lnTo>
                <a:lnTo>
                  <a:pt x="144221" y="746442"/>
                </a:lnTo>
                <a:lnTo>
                  <a:pt x="158521" y="745794"/>
                </a:lnTo>
                <a:lnTo>
                  <a:pt x="158521" y="733628"/>
                </a:lnTo>
                <a:lnTo>
                  <a:pt x="143370" y="734136"/>
                </a:lnTo>
                <a:lnTo>
                  <a:pt x="128270" y="735431"/>
                </a:lnTo>
                <a:lnTo>
                  <a:pt x="113271" y="737539"/>
                </a:lnTo>
                <a:lnTo>
                  <a:pt x="98386" y="740435"/>
                </a:lnTo>
                <a:lnTo>
                  <a:pt x="95377" y="726605"/>
                </a:lnTo>
                <a:lnTo>
                  <a:pt x="93230" y="712609"/>
                </a:lnTo>
                <a:lnTo>
                  <a:pt x="91960" y="698500"/>
                </a:lnTo>
                <a:lnTo>
                  <a:pt x="91579" y="684326"/>
                </a:lnTo>
                <a:lnTo>
                  <a:pt x="158521" y="684326"/>
                </a:lnTo>
                <a:lnTo>
                  <a:pt x="158521" y="672160"/>
                </a:lnTo>
                <a:lnTo>
                  <a:pt x="91579" y="672160"/>
                </a:lnTo>
                <a:lnTo>
                  <a:pt x="92722" y="658279"/>
                </a:lnTo>
                <a:lnTo>
                  <a:pt x="94805" y="644144"/>
                </a:lnTo>
                <a:lnTo>
                  <a:pt x="97790" y="630364"/>
                </a:lnTo>
                <a:lnTo>
                  <a:pt x="101676" y="616775"/>
                </a:lnTo>
                <a:lnTo>
                  <a:pt x="115747" y="619506"/>
                </a:lnTo>
                <a:lnTo>
                  <a:pt x="129933" y="621525"/>
                </a:lnTo>
                <a:lnTo>
                  <a:pt x="144195" y="622858"/>
                </a:lnTo>
                <a:lnTo>
                  <a:pt x="158521" y="623468"/>
                </a:lnTo>
                <a:lnTo>
                  <a:pt x="158521" y="611301"/>
                </a:lnTo>
                <a:lnTo>
                  <a:pt x="145249" y="610704"/>
                </a:lnTo>
                <a:lnTo>
                  <a:pt x="132029" y="609498"/>
                </a:lnTo>
                <a:lnTo>
                  <a:pt x="118884" y="607669"/>
                </a:lnTo>
                <a:lnTo>
                  <a:pt x="105816" y="605218"/>
                </a:lnTo>
                <a:lnTo>
                  <a:pt x="107327" y="602170"/>
                </a:lnTo>
                <a:lnTo>
                  <a:pt x="128663" y="567969"/>
                </a:lnTo>
                <a:lnTo>
                  <a:pt x="158521" y="551053"/>
                </a:lnTo>
                <a:lnTo>
                  <a:pt x="158521" y="538886"/>
                </a:lnTo>
                <a:lnTo>
                  <a:pt x="135978" y="541121"/>
                </a:lnTo>
                <a:lnTo>
                  <a:pt x="121767" y="545439"/>
                </a:lnTo>
                <a:lnTo>
                  <a:pt x="121767" y="557631"/>
                </a:lnTo>
                <a:lnTo>
                  <a:pt x="113017" y="567639"/>
                </a:lnTo>
                <a:lnTo>
                  <a:pt x="105397" y="578485"/>
                </a:lnTo>
                <a:lnTo>
                  <a:pt x="98945" y="590067"/>
                </a:lnTo>
                <a:lnTo>
                  <a:pt x="93776" y="602170"/>
                </a:lnTo>
                <a:lnTo>
                  <a:pt x="93370" y="602056"/>
                </a:lnTo>
                <a:lnTo>
                  <a:pt x="89623" y="601002"/>
                </a:lnTo>
                <a:lnTo>
                  <a:pt x="89623" y="614222"/>
                </a:lnTo>
                <a:lnTo>
                  <a:pt x="86474" y="625602"/>
                </a:lnTo>
                <a:lnTo>
                  <a:pt x="86474" y="743597"/>
                </a:lnTo>
                <a:lnTo>
                  <a:pt x="77749" y="746379"/>
                </a:lnTo>
                <a:lnTo>
                  <a:pt x="69240" y="749719"/>
                </a:lnTo>
                <a:lnTo>
                  <a:pt x="60985" y="753630"/>
                </a:lnTo>
                <a:lnTo>
                  <a:pt x="52997" y="758088"/>
                </a:lnTo>
                <a:lnTo>
                  <a:pt x="43408" y="741032"/>
                </a:lnTo>
                <a:lnTo>
                  <a:pt x="36436" y="722845"/>
                </a:lnTo>
                <a:lnTo>
                  <a:pt x="32181" y="703846"/>
                </a:lnTo>
                <a:lnTo>
                  <a:pt x="30721" y="684326"/>
                </a:lnTo>
                <a:lnTo>
                  <a:pt x="79413" y="684326"/>
                </a:lnTo>
                <a:lnTo>
                  <a:pt x="79819" y="699300"/>
                </a:lnTo>
                <a:lnTo>
                  <a:pt x="81140" y="714184"/>
                </a:lnTo>
                <a:lnTo>
                  <a:pt x="83350" y="728967"/>
                </a:lnTo>
                <a:lnTo>
                  <a:pt x="86474" y="743597"/>
                </a:lnTo>
                <a:lnTo>
                  <a:pt x="86474" y="625602"/>
                </a:lnTo>
                <a:lnTo>
                  <a:pt x="85686" y="628446"/>
                </a:lnTo>
                <a:lnTo>
                  <a:pt x="82664" y="642874"/>
                </a:lnTo>
                <a:lnTo>
                  <a:pt x="80581" y="657364"/>
                </a:lnTo>
                <a:lnTo>
                  <a:pt x="79413" y="672160"/>
                </a:lnTo>
                <a:lnTo>
                  <a:pt x="30721" y="672160"/>
                </a:lnTo>
                <a:lnTo>
                  <a:pt x="33997" y="653237"/>
                </a:lnTo>
                <a:lnTo>
                  <a:pt x="39903" y="635063"/>
                </a:lnTo>
                <a:lnTo>
                  <a:pt x="48348" y="617905"/>
                </a:lnTo>
                <a:lnTo>
                  <a:pt x="59207" y="602056"/>
                </a:lnTo>
                <a:lnTo>
                  <a:pt x="66573" y="605701"/>
                </a:lnTo>
                <a:lnTo>
                  <a:pt x="74104" y="608939"/>
                </a:lnTo>
                <a:lnTo>
                  <a:pt x="81788" y="611784"/>
                </a:lnTo>
                <a:lnTo>
                  <a:pt x="89623" y="614222"/>
                </a:lnTo>
                <a:lnTo>
                  <a:pt x="89623" y="601002"/>
                </a:lnTo>
                <a:lnTo>
                  <a:pt x="86982" y="600252"/>
                </a:lnTo>
                <a:lnTo>
                  <a:pt x="80276" y="598004"/>
                </a:lnTo>
                <a:lnTo>
                  <a:pt x="73698" y="595439"/>
                </a:lnTo>
                <a:lnTo>
                  <a:pt x="67233" y="592556"/>
                </a:lnTo>
                <a:lnTo>
                  <a:pt x="79159" y="581342"/>
                </a:lnTo>
                <a:lnTo>
                  <a:pt x="92329" y="571715"/>
                </a:lnTo>
                <a:lnTo>
                  <a:pt x="106591" y="563778"/>
                </a:lnTo>
                <a:lnTo>
                  <a:pt x="121767" y="557631"/>
                </a:lnTo>
                <a:lnTo>
                  <a:pt x="121767" y="545439"/>
                </a:lnTo>
                <a:lnTo>
                  <a:pt x="83578" y="562825"/>
                </a:lnTo>
                <a:lnTo>
                  <a:pt x="43091" y="603300"/>
                </a:lnTo>
                <a:lnTo>
                  <a:pt x="21386" y="655701"/>
                </a:lnTo>
                <a:lnTo>
                  <a:pt x="18554" y="684326"/>
                </a:lnTo>
                <a:lnTo>
                  <a:pt x="21386" y="712965"/>
                </a:lnTo>
                <a:lnTo>
                  <a:pt x="43091" y="765365"/>
                </a:lnTo>
                <a:lnTo>
                  <a:pt x="83578" y="805853"/>
                </a:lnTo>
                <a:lnTo>
                  <a:pt x="135978" y="827557"/>
                </a:lnTo>
                <a:lnTo>
                  <a:pt x="164604" y="830389"/>
                </a:lnTo>
                <a:lnTo>
                  <a:pt x="193230" y="827557"/>
                </a:lnTo>
                <a:lnTo>
                  <a:pt x="220497" y="819277"/>
                </a:lnTo>
                <a:lnTo>
                  <a:pt x="222478" y="818210"/>
                </a:lnTo>
                <a:lnTo>
                  <a:pt x="235915" y="811034"/>
                </a:lnTo>
                <a:lnTo>
                  <a:pt x="245630" y="805853"/>
                </a:lnTo>
                <a:lnTo>
                  <a:pt x="267881" y="787603"/>
                </a:lnTo>
                <a:lnTo>
                  <a:pt x="286118" y="765365"/>
                </a:lnTo>
                <a:lnTo>
                  <a:pt x="290004" y="758088"/>
                </a:lnTo>
                <a:lnTo>
                  <a:pt x="299542" y="740232"/>
                </a:lnTo>
                <a:lnTo>
                  <a:pt x="307822" y="712965"/>
                </a:lnTo>
                <a:lnTo>
                  <a:pt x="310654" y="684326"/>
                </a:lnTo>
                <a:close/>
              </a:path>
              <a:path w="329565" h="830579">
                <a:moveTo>
                  <a:pt x="329222" y="32346"/>
                </a:moveTo>
                <a:lnTo>
                  <a:pt x="326669" y="19761"/>
                </a:lnTo>
                <a:lnTo>
                  <a:pt x="323723" y="15405"/>
                </a:lnTo>
                <a:lnTo>
                  <a:pt x="319735" y="9486"/>
                </a:lnTo>
                <a:lnTo>
                  <a:pt x="313804" y="5486"/>
                </a:lnTo>
                <a:lnTo>
                  <a:pt x="313804" y="23012"/>
                </a:lnTo>
                <a:lnTo>
                  <a:pt x="313804" y="213220"/>
                </a:lnTo>
                <a:lnTo>
                  <a:pt x="306209" y="220827"/>
                </a:lnTo>
                <a:lnTo>
                  <a:pt x="23012" y="220827"/>
                </a:lnTo>
                <a:lnTo>
                  <a:pt x="15405" y="213220"/>
                </a:lnTo>
                <a:lnTo>
                  <a:pt x="15405" y="23012"/>
                </a:lnTo>
                <a:lnTo>
                  <a:pt x="23012" y="15405"/>
                </a:lnTo>
                <a:lnTo>
                  <a:pt x="306209" y="15405"/>
                </a:lnTo>
                <a:lnTo>
                  <a:pt x="313804" y="23012"/>
                </a:lnTo>
                <a:lnTo>
                  <a:pt x="313804" y="5486"/>
                </a:lnTo>
                <a:lnTo>
                  <a:pt x="309448" y="2540"/>
                </a:lnTo>
                <a:lnTo>
                  <a:pt x="296862" y="0"/>
                </a:lnTo>
                <a:lnTo>
                  <a:pt x="32359" y="0"/>
                </a:lnTo>
                <a:lnTo>
                  <a:pt x="19773" y="2540"/>
                </a:lnTo>
                <a:lnTo>
                  <a:pt x="9486" y="9486"/>
                </a:lnTo>
                <a:lnTo>
                  <a:pt x="2540" y="19761"/>
                </a:lnTo>
                <a:lnTo>
                  <a:pt x="0" y="32346"/>
                </a:lnTo>
                <a:lnTo>
                  <a:pt x="0" y="203885"/>
                </a:lnTo>
                <a:lnTo>
                  <a:pt x="2540" y="216458"/>
                </a:lnTo>
                <a:lnTo>
                  <a:pt x="9486" y="226745"/>
                </a:lnTo>
                <a:lnTo>
                  <a:pt x="19773" y="233680"/>
                </a:lnTo>
                <a:lnTo>
                  <a:pt x="32359" y="236232"/>
                </a:lnTo>
                <a:lnTo>
                  <a:pt x="296862" y="236232"/>
                </a:lnTo>
                <a:lnTo>
                  <a:pt x="309448" y="233680"/>
                </a:lnTo>
                <a:lnTo>
                  <a:pt x="319735" y="226745"/>
                </a:lnTo>
                <a:lnTo>
                  <a:pt x="323723" y="220827"/>
                </a:lnTo>
                <a:lnTo>
                  <a:pt x="326669" y="216458"/>
                </a:lnTo>
                <a:lnTo>
                  <a:pt x="329222" y="203885"/>
                </a:lnTo>
                <a:lnTo>
                  <a:pt x="329222" y="323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09630" y="4118519"/>
            <a:ext cx="186147" cy="11289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698564" y="5362066"/>
            <a:ext cx="208598" cy="174308"/>
          </a:xfrm>
          <a:custGeom>
            <a:avLst/>
            <a:gdLst/>
            <a:ahLst/>
            <a:cxnLst/>
            <a:rect l="l" t="t" r="r" b="b"/>
            <a:pathLst>
              <a:path w="278129" h="232409">
                <a:moveTo>
                  <a:pt x="172802" y="188658"/>
                </a:moveTo>
                <a:lnTo>
                  <a:pt x="138366" y="188658"/>
                </a:lnTo>
                <a:lnTo>
                  <a:pt x="223954" y="231432"/>
                </a:lnTo>
                <a:lnTo>
                  <a:pt x="225666" y="231838"/>
                </a:lnTo>
                <a:lnTo>
                  <a:pt x="229209" y="231838"/>
                </a:lnTo>
                <a:lnTo>
                  <a:pt x="230987" y="231419"/>
                </a:lnTo>
                <a:lnTo>
                  <a:pt x="235838" y="229006"/>
                </a:lnTo>
                <a:lnTo>
                  <a:pt x="238137" y="225945"/>
                </a:lnTo>
                <a:lnTo>
                  <a:pt x="240247" y="214553"/>
                </a:lnTo>
                <a:lnTo>
                  <a:pt x="224586" y="214553"/>
                </a:lnTo>
                <a:lnTo>
                  <a:pt x="172802" y="188658"/>
                </a:lnTo>
                <a:close/>
              </a:path>
              <a:path w="278129" h="232409">
                <a:moveTo>
                  <a:pt x="265633" y="0"/>
                </a:moveTo>
                <a:lnTo>
                  <a:pt x="3276" y="103365"/>
                </a:lnTo>
                <a:lnTo>
                  <a:pt x="406" y="107365"/>
                </a:lnTo>
                <a:lnTo>
                  <a:pt x="0" y="116484"/>
                </a:lnTo>
                <a:lnTo>
                  <a:pt x="2501" y="120726"/>
                </a:lnTo>
                <a:lnTo>
                  <a:pt x="78854" y="158915"/>
                </a:lnTo>
                <a:lnTo>
                  <a:pt x="94043" y="219633"/>
                </a:lnTo>
                <a:lnTo>
                  <a:pt x="97421" y="222923"/>
                </a:lnTo>
                <a:lnTo>
                  <a:pt x="105981" y="224802"/>
                </a:lnTo>
                <a:lnTo>
                  <a:pt x="110426" y="223240"/>
                </a:lnTo>
                <a:lnTo>
                  <a:pt x="130168" y="198805"/>
                </a:lnTo>
                <a:lnTo>
                  <a:pt x="104724" y="198805"/>
                </a:lnTo>
                <a:lnTo>
                  <a:pt x="93129" y="152438"/>
                </a:lnTo>
                <a:lnTo>
                  <a:pt x="100821" y="146418"/>
                </a:lnTo>
                <a:lnTo>
                  <a:pt x="88328" y="146418"/>
                </a:lnTo>
                <a:lnTo>
                  <a:pt x="21196" y="112852"/>
                </a:lnTo>
                <a:lnTo>
                  <a:pt x="242722" y="25590"/>
                </a:lnTo>
                <a:lnTo>
                  <a:pt x="258633" y="25590"/>
                </a:lnTo>
                <a:lnTo>
                  <a:pt x="259803" y="24358"/>
                </a:lnTo>
                <a:lnTo>
                  <a:pt x="275470" y="24358"/>
                </a:lnTo>
                <a:lnTo>
                  <a:pt x="278079" y="10274"/>
                </a:lnTo>
                <a:lnTo>
                  <a:pt x="276542" y="6045"/>
                </a:lnTo>
                <a:lnTo>
                  <a:pt x="270065" y="711"/>
                </a:lnTo>
                <a:lnTo>
                  <a:pt x="265633" y="0"/>
                </a:lnTo>
                <a:close/>
              </a:path>
              <a:path w="278129" h="232409">
                <a:moveTo>
                  <a:pt x="275470" y="24358"/>
                </a:moveTo>
                <a:lnTo>
                  <a:pt x="259803" y="24358"/>
                </a:lnTo>
                <a:lnTo>
                  <a:pt x="224586" y="214553"/>
                </a:lnTo>
                <a:lnTo>
                  <a:pt x="240247" y="214553"/>
                </a:lnTo>
                <a:lnTo>
                  <a:pt x="275470" y="24358"/>
                </a:lnTo>
                <a:close/>
              </a:path>
              <a:path w="278129" h="232409">
                <a:moveTo>
                  <a:pt x="237749" y="47574"/>
                </a:moveTo>
                <a:lnTo>
                  <a:pt x="227126" y="47574"/>
                </a:lnTo>
                <a:lnTo>
                  <a:pt x="116700" y="163817"/>
                </a:lnTo>
                <a:lnTo>
                  <a:pt x="116649" y="163982"/>
                </a:lnTo>
                <a:lnTo>
                  <a:pt x="116420" y="164287"/>
                </a:lnTo>
                <a:lnTo>
                  <a:pt x="116255" y="164426"/>
                </a:lnTo>
                <a:lnTo>
                  <a:pt x="116103" y="164719"/>
                </a:lnTo>
                <a:lnTo>
                  <a:pt x="116039" y="164998"/>
                </a:lnTo>
                <a:lnTo>
                  <a:pt x="115912" y="165239"/>
                </a:lnTo>
                <a:lnTo>
                  <a:pt x="104724" y="198805"/>
                </a:lnTo>
                <a:lnTo>
                  <a:pt x="130168" y="198805"/>
                </a:lnTo>
                <a:lnTo>
                  <a:pt x="138366" y="188658"/>
                </a:lnTo>
                <a:lnTo>
                  <a:pt x="172802" y="188658"/>
                </a:lnTo>
                <a:lnTo>
                  <a:pt x="125971" y="165239"/>
                </a:lnTo>
                <a:lnTo>
                  <a:pt x="237749" y="47574"/>
                </a:lnTo>
                <a:close/>
              </a:path>
              <a:path w="278129" h="232409">
                <a:moveTo>
                  <a:pt x="258633" y="25590"/>
                </a:moveTo>
                <a:lnTo>
                  <a:pt x="242722" y="25590"/>
                </a:lnTo>
                <a:lnTo>
                  <a:pt x="88328" y="146418"/>
                </a:lnTo>
                <a:lnTo>
                  <a:pt x="100821" y="146418"/>
                </a:lnTo>
                <a:lnTo>
                  <a:pt x="227126" y="47574"/>
                </a:lnTo>
                <a:lnTo>
                  <a:pt x="237749" y="47574"/>
                </a:lnTo>
                <a:lnTo>
                  <a:pt x="258633" y="255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14375" y="4936285"/>
            <a:ext cx="176660" cy="17665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669723" y="2232343"/>
            <a:ext cx="2639659" cy="8867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850" b="1" spc="101" dirty="0">
                <a:solidFill>
                  <a:srgbClr val="FFFFFF"/>
                </a:solidFill>
                <a:latin typeface="Montserrat Black" panose="00000A00000000000000" pitchFamily="2" charset="-52"/>
                <a:cs typeface="Trebuchet MS"/>
              </a:rPr>
              <a:t>КУЛЕШОВ </a:t>
            </a:r>
            <a:r>
              <a:rPr sz="2850" b="1" spc="60" dirty="0">
                <a:solidFill>
                  <a:srgbClr val="FFFFFF"/>
                </a:solidFill>
                <a:latin typeface="Montserrat Black" panose="00000A00000000000000" pitchFamily="2" charset="-52"/>
                <a:cs typeface="Trebuchet MS"/>
              </a:rPr>
              <a:t>СЕРГЕЙ</a:t>
            </a:r>
            <a:endParaRPr sz="2850" b="1" dirty="0">
              <a:latin typeface="Montserrat Black" panose="00000A00000000000000" pitchFamily="2" charset="-52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63399" y="3681888"/>
            <a:ext cx="2767182" cy="18773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</a:rPr>
              <a:t>+7 (995) 504-79-14</a:t>
            </a:r>
            <a:endParaRPr sz="1650" dirty="0">
              <a:solidFill>
                <a:schemeClr val="bg1"/>
              </a:solidFill>
              <a:latin typeface="Montserrat" panose="00000500000000000000" pitchFamily="2" charset="-52"/>
              <a:cs typeface="Trebuchet MS"/>
            </a:endParaRPr>
          </a:p>
          <a:p>
            <a:pPr marL="9525" marR="3810">
              <a:lnSpc>
                <a:spcPct val="164400"/>
              </a:lnSpc>
            </a:pP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event@quizheroes.ru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</a:rPr>
              <a:t> 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quizheroes.ru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</a:rPr>
              <a:t> 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@quizheroes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</a:rPr>
              <a:t> </a:t>
            </a:r>
            <a:r>
              <a:rPr sz="1650" b="1" dirty="0">
                <a:solidFill>
                  <a:schemeClr val="bg1"/>
                </a:solidFill>
                <a:latin typeface="Montserrat" panose="00000500000000000000" pitchFamily="2" charset="-52"/>
                <a:cs typeface="Trebuchet M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@QuizHeroesSupport</a:t>
            </a:r>
            <a:endParaRPr sz="1650" dirty="0">
              <a:solidFill>
                <a:schemeClr val="bg1"/>
              </a:solidFill>
              <a:latin typeface="Montserrat" panose="00000500000000000000" pitchFamily="2" charset="-52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9FA98-A033-47B7-4073-0A5A37C92811}"/>
              </a:ext>
            </a:extLst>
          </p:cNvPr>
          <p:cNvSpPr txBox="1"/>
          <p:nvPr/>
        </p:nvSpPr>
        <p:spPr>
          <a:xfrm>
            <a:off x="590326" y="346140"/>
            <a:ext cx="11011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</a:rPr>
              <a:t>ОТДЫХАЙТЕ ВМЕСТЕ С КОЛЛЕГАМИ,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</a:rPr>
              <a:t>А МЫ СДЕЛАЕМ ВСЕ ЗА ВАС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Квиз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1918325"/>
            <a:ext cx="58314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На наших играх команды сохраняют мотивацию и вовлеченность до конца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игры благодаря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Грандзадаче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Грандзадача – это головоломка из двух частей, одну из которых можно решать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всю игру, а вторую команды получают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последнем раунде. Команда, первой решившая грандзадачу, становится одним из победителей вне зависимости от места в рейтинговой таблице.</a:t>
            </a:r>
          </a:p>
        </p:txBody>
      </p:sp>
      <p:pic>
        <p:nvPicPr>
          <p:cNvPr id="11" name="Рисунок 10" descr="Изображение выглядит как текст, дерево, трав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CECF0D32-69FD-45BB-9FA0-B4979F59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1" y="1918325"/>
            <a:ext cx="5338916" cy="4004187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540500" y="6101900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Грандзадача из игры «За тридевять земель» 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120 минут</a:t>
            </a:r>
          </a:p>
        </p:txBody>
      </p:sp>
    </p:spTree>
    <p:extLst>
      <p:ext uri="{BB962C8B-B14F-4D97-AF65-F5344CB8AC3E}">
        <p14:creationId xmlns:p14="http://schemas.microsoft.com/office/powerpoint/2010/main" val="291686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Квиз</a:t>
            </a:r>
            <a:r>
              <a:rPr lang="en-US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1921000"/>
            <a:ext cx="5386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Детективный квест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сюжетный интерактивный квиз одновременно! Перед первым раундом ведущий расскажет начало истории, а что будет происходить дальше –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участники решают сами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Игра состоит из 8 тематических раундов. После каждого раунда проходит голосование за выбор направления сюжета.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237095" y="6097097"/>
            <a:ext cx="583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Раунды игры «Иллюзионист» и возможные переходы между ними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2292A24-8657-B57A-DAB9-F82583FF9941}"/>
              </a:ext>
            </a:extLst>
          </p:cNvPr>
          <p:cNvGrpSpPr/>
          <p:nvPr/>
        </p:nvGrpSpPr>
        <p:grpSpPr>
          <a:xfrm>
            <a:off x="6174632" y="1875280"/>
            <a:ext cx="5753624" cy="4093428"/>
            <a:chOff x="724987" y="330926"/>
            <a:chExt cx="10742024" cy="6405154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7C94087-F6FD-21DC-A247-3D5188322861}"/>
                </a:ext>
              </a:extLst>
            </p:cNvPr>
            <p:cNvSpPr/>
            <p:nvPr/>
          </p:nvSpPr>
          <p:spPr>
            <a:xfrm>
              <a:off x="4630782" y="330926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1: Следствие начинается</a:t>
              </a:r>
              <a:endParaRPr lang="ru-RU" sz="800" b="1">
                <a:solidFill>
                  <a:schemeClr val="bg1"/>
                </a:solidFill>
                <a:effectLst/>
                <a:latin typeface="Museo Sans Cyrl 100" panose="02000000000000000000" pitchFamily="50" charset="-52"/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BCE2F25-91A8-EEA6-86B1-FAB5DB26CF01}"/>
                </a:ext>
              </a:extLst>
            </p:cNvPr>
            <p:cNvSpPr/>
            <p:nvPr/>
          </p:nvSpPr>
          <p:spPr>
            <a:xfrm>
              <a:off x="1700347" y="1156374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2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A: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Лакмусовая бумажка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EE137C1-8AB8-4704-5A3C-00BADD0FB5C1}"/>
                </a:ext>
              </a:extLst>
            </p:cNvPr>
            <p:cNvSpPr/>
            <p:nvPr/>
          </p:nvSpPr>
          <p:spPr>
            <a:xfrm>
              <a:off x="7561216" y="1156374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2B: Чудеса на сцене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4EA5F7-440B-C3C4-ABDD-CFA6B1384F63}"/>
                </a:ext>
              </a:extLst>
            </p:cNvPr>
            <p:cNvSpPr/>
            <p:nvPr/>
          </p:nvSpPr>
          <p:spPr>
            <a:xfrm>
              <a:off x="724987" y="1981822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3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A: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Чертоги разума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2A8F906-B49D-D901-7C37-7C34DC9DC19A}"/>
                </a:ext>
              </a:extLst>
            </p:cNvPr>
            <p:cNvSpPr/>
            <p:nvPr/>
          </p:nvSpPr>
          <p:spPr>
            <a:xfrm>
              <a:off x="4441491" y="1981822"/>
              <a:ext cx="3309016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3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B: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Безумный изобретатель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16EDCEA8-C6F4-B82F-BCF3-C0C8877EDED3}"/>
                </a:ext>
              </a:extLst>
            </p:cNvPr>
            <p:cNvSpPr/>
            <p:nvPr/>
          </p:nvSpPr>
          <p:spPr>
            <a:xfrm>
              <a:off x="8536576" y="1981822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3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C: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Мастера магии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0F69ED42-57FA-381D-7174-AB95FA62D0D5}"/>
                </a:ext>
              </a:extLst>
            </p:cNvPr>
            <p:cNvSpPr/>
            <p:nvPr/>
          </p:nvSpPr>
          <p:spPr>
            <a:xfrm>
              <a:off x="4441491" y="2812910"/>
              <a:ext cx="3309016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4: Место преступления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4DADD1A-F366-E0D9-F35B-C76607F15DB0}"/>
                </a:ext>
              </a:extLst>
            </p:cNvPr>
            <p:cNvSpPr/>
            <p:nvPr/>
          </p:nvSpPr>
          <p:spPr>
            <a:xfrm>
              <a:off x="1611083" y="3632718"/>
              <a:ext cx="3108964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5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A: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Преступники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F799B022-731F-650D-C1E6-59CAD4E7DB8F}"/>
                </a:ext>
              </a:extLst>
            </p:cNvPr>
            <p:cNvSpPr/>
            <p:nvPr/>
          </p:nvSpPr>
          <p:spPr>
            <a:xfrm>
              <a:off x="7471952" y="3630253"/>
              <a:ext cx="3108964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5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B: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Записки иллюзиониста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0B699824-B38D-3074-D7EB-A9901B485154}"/>
                </a:ext>
              </a:extLst>
            </p:cNvPr>
            <p:cNvSpPr/>
            <p:nvPr/>
          </p:nvSpPr>
          <p:spPr>
            <a:xfrm>
              <a:off x="724987" y="4458166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6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A: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Теория лжи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673D2BF1-0326-B601-D5B0-4007E4890CCD}"/>
                </a:ext>
              </a:extLst>
            </p:cNvPr>
            <p:cNvSpPr/>
            <p:nvPr/>
          </p:nvSpPr>
          <p:spPr>
            <a:xfrm>
              <a:off x="4441491" y="4453236"/>
              <a:ext cx="3309016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6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B: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Поиски преступника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B8F1AB7-2B52-569C-882B-45DE5DFBBFAF}"/>
                </a:ext>
              </a:extLst>
            </p:cNvPr>
            <p:cNvSpPr/>
            <p:nvPr/>
          </p:nvSpPr>
          <p:spPr>
            <a:xfrm>
              <a:off x="8536576" y="4453236"/>
              <a:ext cx="2930435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6</a:t>
              </a:r>
              <a:r>
                <a:rPr lang="en-US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C: </a:t>
              </a: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Психбольница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3802A317-377E-A551-7488-A89948F59EAB}"/>
                </a:ext>
              </a:extLst>
            </p:cNvPr>
            <p:cNvSpPr/>
            <p:nvPr/>
          </p:nvSpPr>
          <p:spPr>
            <a:xfrm>
              <a:off x="4441491" y="5283614"/>
              <a:ext cx="3309016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7: Фоторобот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00047706-14A9-F3AB-CCFA-C1EAF34A74D9}"/>
                </a:ext>
              </a:extLst>
            </p:cNvPr>
            <p:cNvSpPr/>
            <p:nvPr/>
          </p:nvSpPr>
          <p:spPr>
            <a:xfrm>
              <a:off x="4441491" y="6109063"/>
              <a:ext cx="3309016" cy="627017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  <a:tailEnd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spcBef>
                  <a:spcPts val="1600"/>
                </a:spcBef>
                <a:spcAft>
                  <a:spcPts val="400"/>
                </a:spcAft>
              </a:pPr>
              <a:r>
                <a:rPr lang="ru-RU" sz="800" b="1" i="0" u="none" strike="noStrike" dirty="0">
                  <a:solidFill>
                    <a:schemeClr val="bg1"/>
                  </a:solidFill>
                  <a:effectLst/>
                  <a:latin typeface="Museo Sans Cyrl 100" panose="02000000000000000000" pitchFamily="50" charset="-52"/>
                </a:rPr>
                <a:t>Раунд 8: Погоня</a:t>
              </a:r>
            </a:p>
          </p:txBody>
        </p:sp>
        <p:cxnSp>
          <p:nvCxnSpPr>
            <p:cNvPr id="26" name="Соединитель: уступ 25">
              <a:extLst>
                <a:ext uri="{FF2B5EF4-FFF2-40B4-BE49-F238E27FC236}">
                  <a16:creationId xmlns:a16="http://schemas.microsoft.com/office/drawing/2014/main" id="{14D2C507-25AE-49EE-DEC5-216908937A11}"/>
                </a:ext>
              </a:extLst>
            </p:cNvPr>
            <p:cNvCxnSpPr>
              <a:stCxn id="5" idx="1"/>
              <a:endCxn id="8" idx="0"/>
            </p:cNvCxnSpPr>
            <p:nvPr/>
          </p:nvCxnSpPr>
          <p:spPr>
            <a:xfrm rot="10800000" flipV="1">
              <a:off x="3165566" y="644434"/>
              <a:ext cx="1465217" cy="511939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Соединитель: уступ 26">
              <a:extLst>
                <a:ext uri="{FF2B5EF4-FFF2-40B4-BE49-F238E27FC236}">
                  <a16:creationId xmlns:a16="http://schemas.microsoft.com/office/drawing/2014/main" id="{032270FE-9398-5D0C-4903-9F92BA473739}"/>
                </a:ext>
              </a:extLst>
            </p:cNvPr>
            <p:cNvCxnSpPr>
              <a:stCxn id="5" idx="3"/>
              <a:endCxn id="10" idx="0"/>
            </p:cNvCxnSpPr>
            <p:nvPr/>
          </p:nvCxnSpPr>
          <p:spPr>
            <a:xfrm>
              <a:off x="7561217" y="644435"/>
              <a:ext cx="1465217" cy="511939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Соединитель: уступ 27">
              <a:extLst>
                <a:ext uri="{FF2B5EF4-FFF2-40B4-BE49-F238E27FC236}">
                  <a16:creationId xmlns:a16="http://schemas.microsoft.com/office/drawing/2014/main" id="{091A3DE0-429D-466A-2384-F04CAA038CDA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 rot="5400000">
              <a:off x="2578670" y="1394926"/>
              <a:ext cx="198431" cy="975360"/>
            </a:xfrm>
            <a:prstGeom prst="bentConnector3">
              <a:avLst>
                <a:gd name="adj1" fmla="val 33162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Соединитель: уступ 28">
              <a:extLst>
                <a:ext uri="{FF2B5EF4-FFF2-40B4-BE49-F238E27FC236}">
                  <a16:creationId xmlns:a16="http://schemas.microsoft.com/office/drawing/2014/main" id="{61124A0E-72CE-24F0-D997-4ACBD71013D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4630782" y="1469883"/>
              <a:ext cx="489856" cy="507009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Соединитель: уступ 29">
              <a:extLst>
                <a:ext uri="{FF2B5EF4-FFF2-40B4-BE49-F238E27FC236}">
                  <a16:creationId xmlns:a16="http://schemas.microsoft.com/office/drawing/2014/main" id="{75F1B279-F3BA-E041-3A25-0C8728EA3587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0800000" flipV="1">
              <a:off x="7071360" y="1469882"/>
              <a:ext cx="489857" cy="507009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Соединитель: уступ 30">
              <a:extLst>
                <a:ext uri="{FF2B5EF4-FFF2-40B4-BE49-F238E27FC236}">
                  <a16:creationId xmlns:a16="http://schemas.microsoft.com/office/drawing/2014/main" id="{87FAAD95-523D-4B9C-CA89-D44EE9018FA6}"/>
                </a:ext>
              </a:extLst>
            </p:cNvPr>
            <p:cNvCxnSpPr>
              <a:cxnSpLocks/>
              <a:stCxn id="10" idx="2"/>
              <a:endCxn id="14" idx="0"/>
            </p:cNvCxnSpPr>
            <p:nvPr/>
          </p:nvCxnSpPr>
          <p:spPr>
            <a:xfrm rot="16200000" flipH="1">
              <a:off x="9414899" y="1394926"/>
              <a:ext cx="198431" cy="975360"/>
            </a:xfrm>
            <a:prstGeom prst="bentConnector3">
              <a:avLst>
                <a:gd name="adj1" fmla="val 33162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оединитель: уступ 31">
              <a:extLst>
                <a:ext uri="{FF2B5EF4-FFF2-40B4-BE49-F238E27FC236}">
                  <a16:creationId xmlns:a16="http://schemas.microsoft.com/office/drawing/2014/main" id="{4DD6E91C-0616-350B-EE4E-27A02FA2D27E}"/>
                </a:ext>
              </a:extLst>
            </p:cNvPr>
            <p:cNvCxnSpPr>
              <a:cxnSpLocks/>
              <a:stCxn id="12" idx="2"/>
              <a:endCxn id="16" idx="1"/>
            </p:cNvCxnSpPr>
            <p:nvPr/>
          </p:nvCxnSpPr>
          <p:spPr>
            <a:xfrm rot="16200000" flipH="1">
              <a:off x="3057058" y="1741986"/>
              <a:ext cx="517580" cy="2251286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Соединитель: уступ 32">
              <a:extLst>
                <a:ext uri="{FF2B5EF4-FFF2-40B4-BE49-F238E27FC236}">
                  <a16:creationId xmlns:a16="http://schemas.microsoft.com/office/drawing/2014/main" id="{ED0D6AC5-6D09-4660-FD18-044CA38E5AE5}"/>
                </a:ext>
              </a:extLst>
            </p:cNvPr>
            <p:cNvCxnSpPr>
              <a:cxnSpLocks/>
              <a:stCxn id="14" idx="2"/>
              <a:endCxn id="16" idx="3"/>
            </p:cNvCxnSpPr>
            <p:nvPr/>
          </p:nvCxnSpPr>
          <p:spPr>
            <a:xfrm rot="5400000">
              <a:off x="8617361" y="1741986"/>
              <a:ext cx="517580" cy="2251287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35B022D9-D75C-BD87-8A59-EF361BEB2AC3}"/>
                </a:ext>
              </a:extLst>
            </p:cNvPr>
            <p:cNvCxnSpPr>
              <a:stCxn id="13" idx="2"/>
              <a:endCxn id="16" idx="0"/>
            </p:cNvCxnSpPr>
            <p:nvPr/>
          </p:nvCxnSpPr>
          <p:spPr>
            <a:xfrm>
              <a:off x="6095999" y="2608839"/>
              <a:ext cx="0" cy="204071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Соединитель: уступ 34">
              <a:extLst>
                <a:ext uri="{FF2B5EF4-FFF2-40B4-BE49-F238E27FC236}">
                  <a16:creationId xmlns:a16="http://schemas.microsoft.com/office/drawing/2014/main" id="{E0A9358C-6164-E2D9-98F3-0D438FB48BEF}"/>
                </a:ext>
              </a:extLst>
            </p:cNvPr>
            <p:cNvCxnSpPr>
              <a:cxnSpLocks/>
              <a:stCxn id="16" idx="2"/>
              <a:endCxn id="19" idx="0"/>
            </p:cNvCxnSpPr>
            <p:nvPr/>
          </p:nvCxnSpPr>
          <p:spPr>
            <a:xfrm rot="5400000">
              <a:off x="4534387" y="2071105"/>
              <a:ext cx="192791" cy="2930434"/>
            </a:xfrm>
            <a:prstGeom prst="bentConnector3">
              <a:avLst>
                <a:gd name="adj1" fmla="val 29206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Соединитель: уступ 35">
              <a:extLst>
                <a:ext uri="{FF2B5EF4-FFF2-40B4-BE49-F238E27FC236}">
                  <a16:creationId xmlns:a16="http://schemas.microsoft.com/office/drawing/2014/main" id="{2DE97BE0-3287-8362-2274-50650BB903E5}"/>
                </a:ext>
              </a:extLst>
            </p:cNvPr>
            <p:cNvCxnSpPr>
              <a:cxnSpLocks/>
              <a:stCxn id="16" idx="2"/>
              <a:endCxn id="20" idx="0"/>
            </p:cNvCxnSpPr>
            <p:nvPr/>
          </p:nvCxnSpPr>
          <p:spPr>
            <a:xfrm rot="16200000" flipH="1">
              <a:off x="7466053" y="2069872"/>
              <a:ext cx="190326" cy="2930435"/>
            </a:xfrm>
            <a:prstGeom prst="bentConnector3">
              <a:avLst>
                <a:gd name="adj1" fmla="val 28936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Соединитель: уступ 36">
              <a:extLst>
                <a:ext uri="{FF2B5EF4-FFF2-40B4-BE49-F238E27FC236}">
                  <a16:creationId xmlns:a16="http://schemas.microsoft.com/office/drawing/2014/main" id="{936A11C5-BA94-BAD7-6F69-F990D4DAD9BD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4720047" y="3946227"/>
              <a:ext cx="400591" cy="506299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Соединитель: уступ 37">
              <a:extLst>
                <a:ext uri="{FF2B5EF4-FFF2-40B4-BE49-F238E27FC236}">
                  <a16:creationId xmlns:a16="http://schemas.microsoft.com/office/drawing/2014/main" id="{34831A3D-1378-408C-6A12-F8BD41D05717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rot="10800000" flipV="1">
              <a:off x="7071360" y="3943762"/>
              <a:ext cx="400592" cy="511940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Соединитель: уступ 38">
              <a:extLst>
                <a:ext uri="{FF2B5EF4-FFF2-40B4-BE49-F238E27FC236}">
                  <a16:creationId xmlns:a16="http://schemas.microsoft.com/office/drawing/2014/main" id="{DF49F518-33F8-22B0-A93B-081C80842E07}"/>
                </a:ext>
              </a:extLst>
            </p:cNvPr>
            <p:cNvCxnSpPr>
              <a:cxnSpLocks/>
              <a:stCxn id="19" idx="2"/>
              <a:endCxn id="21" idx="0"/>
            </p:cNvCxnSpPr>
            <p:nvPr/>
          </p:nvCxnSpPr>
          <p:spPr>
            <a:xfrm rot="5400000">
              <a:off x="2578670" y="3871270"/>
              <a:ext cx="198431" cy="975360"/>
            </a:xfrm>
            <a:prstGeom prst="bentConnector3">
              <a:avLst>
                <a:gd name="adj1" fmla="val 33164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93063586-8BCB-CA50-A577-D9C0ACF94488}"/>
                </a:ext>
              </a:extLst>
            </p:cNvPr>
            <p:cNvCxnSpPr>
              <a:cxnSpLocks/>
              <a:stCxn id="20" idx="2"/>
              <a:endCxn id="23" idx="0"/>
            </p:cNvCxnSpPr>
            <p:nvPr/>
          </p:nvCxnSpPr>
          <p:spPr>
            <a:xfrm rot="16200000" flipH="1">
              <a:off x="9416131" y="3867573"/>
              <a:ext cx="195966" cy="975360"/>
            </a:xfrm>
            <a:prstGeom prst="bentConnector3">
              <a:avLst>
                <a:gd name="adj1" fmla="val 39771"/>
              </a:avLst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48B2301B-75E8-62BC-3264-66BAB42C6985}"/>
                </a:ext>
              </a:extLst>
            </p:cNvPr>
            <p:cNvCxnSpPr/>
            <p:nvPr/>
          </p:nvCxnSpPr>
          <p:spPr>
            <a:xfrm>
              <a:off x="6095999" y="5079543"/>
              <a:ext cx="0" cy="204071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Соединитель: уступ 41">
              <a:extLst>
                <a:ext uri="{FF2B5EF4-FFF2-40B4-BE49-F238E27FC236}">
                  <a16:creationId xmlns:a16="http://schemas.microsoft.com/office/drawing/2014/main" id="{11F55A27-2F6A-ABCC-783E-1F195240146A}"/>
                </a:ext>
              </a:extLst>
            </p:cNvPr>
            <p:cNvCxnSpPr>
              <a:cxnSpLocks/>
              <a:stCxn id="21" idx="2"/>
              <a:endCxn id="24" idx="1"/>
            </p:cNvCxnSpPr>
            <p:nvPr/>
          </p:nvCxnSpPr>
          <p:spPr>
            <a:xfrm rot="16200000" flipH="1">
              <a:off x="3059878" y="4215510"/>
              <a:ext cx="511940" cy="2251286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Соединитель: уступ 42">
              <a:extLst>
                <a:ext uri="{FF2B5EF4-FFF2-40B4-BE49-F238E27FC236}">
                  <a16:creationId xmlns:a16="http://schemas.microsoft.com/office/drawing/2014/main" id="{3B3A6F65-C2C5-6FE5-F661-4912B73B887E}"/>
                </a:ext>
              </a:extLst>
            </p:cNvPr>
            <p:cNvCxnSpPr>
              <a:cxnSpLocks/>
              <a:stCxn id="23" idx="2"/>
              <a:endCxn id="24" idx="3"/>
            </p:cNvCxnSpPr>
            <p:nvPr/>
          </p:nvCxnSpPr>
          <p:spPr>
            <a:xfrm rot="5400000">
              <a:off x="8617716" y="4213045"/>
              <a:ext cx="516870" cy="2251287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5012930D-19AC-DDB1-AC36-19C05D2B93F2}"/>
                </a:ext>
              </a:extLst>
            </p:cNvPr>
            <p:cNvCxnSpPr/>
            <p:nvPr/>
          </p:nvCxnSpPr>
          <p:spPr>
            <a:xfrm>
              <a:off x="6095999" y="5910631"/>
              <a:ext cx="0" cy="204071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Рисунок 45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DEE8E879-3B37-5C1C-32A4-55ABC75B4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6" t="22442" r="34484" b="59815"/>
          <a:stretch/>
        </p:blipFill>
        <p:spPr>
          <a:xfrm>
            <a:off x="494755" y="5480547"/>
            <a:ext cx="738744" cy="561753"/>
          </a:xfrm>
          <a:prstGeom prst="rect">
            <a:avLst/>
          </a:prstGeom>
        </p:spPr>
      </p:pic>
      <p:sp>
        <p:nvSpPr>
          <p:cNvPr id="47" name="Rectangle 66">
            <a:extLst>
              <a:ext uri="{FF2B5EF4-FFF2-40B4-BE49-F238E27FC236}">
                <a16:creationId xmlns:a16="http://schemas.microsoft.com/office/drawing/2014/main" id="{F622A7C2-C819-AA5A-BC78-2A819ED17148}"/>
              </a:ext>
            </a:extLst>
          </p:cNvPr>
          <p:cNvSpPr/>
          <p:nvPr/>
        </p:nvSpPr>
        <p:spPr>
          <a:xfrm>
            <a:off x="820964" y="5657076"/>
            <a:ext cx="5089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Montserrat" panose="00000500000000000000" pitchFamily="2" charset="-52"/>
              </a:rPr>
              <a:t>Таинственное убийство поставило в тупик Скотленд-Ярд. Известный фокусник убит в комнате, запертой изнутри на засов. Решётки на окнах не открываются, а потайных ходов найти не удалось. Пора изучить материалы и приступить к расследованию.</a:t>
            </a:r>
          </a:p>
        </p:txBody>
      </p:sp>
      <p:pic>
        <p:nvPicPr>
          <p:cNvPr id="45" name="Рисунок 44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356CF13-E3DB-2757-1B3B-B7C4122D0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B54809-657E-A495-3831-A71C1F4DB9DE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9" name="Рисунок 48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8D077FB-9652-00A9-568A-65D0D47A8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66CDC13-83DB-03FC-CE80-43D415D31AA7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140 минут</a:t>
            </a:r>
          </a:p>
        </p:txBody>
      </p:sp>
    </p:spTree>
    <p:extLst>
      <p:ext uri="{BB962C8B-B14F-4D97-AF65-F5344CB8AC3E}">
        <p14:creationId xmlns:p14="http://schemas.microsoft.com/office/powerpoint/2010/main" val="35987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816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Дуэль чемпионов</a:t>
            </a:r>
          </a:p>
          <a:p>
            <a:endParaRPr lang="ru-RU" sz="60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2149914"/>
            <a:ext cx="4595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Квиз без сюжета, в котором команды сами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выбирают темы раундов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которые будут играть.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Перед каждым раундом команды голосуют за одну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из девяти тем. Таким образом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игра сама подстраивается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под то, что интересно игрокам.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Игра состоит из 6 раундов. </a:t>
            </a:r>
          </a:p>
        </p:txBody>
      </p:sp>
      <p:pic>
        <p:nvPicPr>
          <p:cNvPr id="6" name="Рисунок 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5BA9883-36F7-2845-CF44-A081E3597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7F5821-F2FE-BCD9-76E5-8D66EE41BC44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17" name="Рисунок 16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CADBD8B-AFC5-5C16-0CC5-BF2A05318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5487018" y="5806791"/>
            <a:ext cx="652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Экран выбора раундов с игры «Дуэль чемпионов 9»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FA3E-0D4B-8202-152D-7C9C1E09B316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120 минут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081038-8838-011C-AB08-4D67AB3E2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677" y="2086844"/>
            <a:ext cx="6297567" cy="3540945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53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>
                <a:solidFill>
                  <a:schemeClr val="bg1"/>
                </a:solidFill>
                <a:latin typeface="Montserrat Black" panose="00000A00000000000000" pitchFamily="2" charset="-52"/>
              </a:rPr>
              <a:t>АнтиКвиз</a:t>
            </a:r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7373759" y="6352471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изображений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120 минут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801D16-9853-2D4E-4EA8-10D8AB97BC2A}"/>
              </a:ext>
            </a:extLst>
          </p:cNvPr>
          <p:cNvGrpSpPr/>
          <p:nvPr/>
        </p:nvGrpSpPr>
        <p:grpSpPr>
          <a:xfrm>
            <a:off x="8399779" y="1771767"/>
            <a:ext cx="3360066" cy="4548673"/>
            <a:chOff x="7459979" y="394275"/>
            <a:chExt cx="4345590" cy="5882822"/>
          </a:xfrm>
        </p:grpSpPr>
        <p:pic>
          <p:nvPicPr>
            <p:cNvPr id="5" name="Рисунок 4" descr="Изображение выглядит как текст, аксессуар&#10;&#10;Автоматически созданное описание">
              <a:extLst>
                <a:ext uri="{FF2B5EF4-FFF2-40B4-BE49-F238E27FC236}">
                  <a16:creationId xmlns:a16="http://schemas.microsoft.com/office/drawing/2014/main" id="{E619684E-E191-95B4-4A3A-68E41C8A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" r="1033"/>
            <a:stretch>
              <a:fillRect/>
            </a:stretch>
          </p:blipFill>
          <p:spPr>
            <a:xfrm>
              <a:off x="7459979" y="394275"/>
              <a:ext cx="2125467" cy="2893973"/>
            </a:xfrm>
            <a:prstGeom prst="roundRect">
              <a:avLst>
                <a:gd name="adj" fmla="val 2790"/>
              </a:avLst>
            </a:prstGeom>
          </p:spPr>
        </p:pic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EEDBB712-01FA-233D-C00F-23E8426AE15B}"/>
                </a:ext>
              </a:extLst>
            </p:cNvPr>
            <p:cNvSpPr/>
            <p:nvPr/>
          </p:nvSpPr>
          <p:spPr>
            <a:xfrm>
              <a:off x="7459979" y="2698684"/>
              <a:ext cx="562387" cy="562387"/>
            </a:xfrm>
            <a:prstGeom prst="ellipse">
              <a:avLst/>
            </a:prstGeom>
            <a:solidFill>
              <a:srgbClr val="E81A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Museo Sans Cyrl 900" panose="02000000000000000000" pitchFamily="2" charset="-52"/>
                </a:rPr>
                <a:t>1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40D52B-92C1-C5B3-F8DD-857434100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" r="1035" b="1254"/>
            <a:stretch/>
          </p:blipFill>
          <p:spPr>
            <a:xfrm>
              <a:off x="9680102" y="394275"/>
              <a:ext cx="2125467" cy="2857687"/>
            </a:xfrm>
            <a:prstGeom prst="roundRect">
              <a:avLst>
                <a:gd name="adj" fmla="val 2790"/>
              </a:avLst>
            </a:prstGeom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B794A26-DC7C-526E-4D05-0537196D1330}"/>
                </a:ext>
              </a:extLst>
            </p:cNvPr>
            <p:cNvSpPr/>
            <p:nvPr/>
          </p:nvSpPr>
          <p:spPr>
            <a:xfrm>
              <a:off x="9673936" y="2693921"/>
              <a:ext cx="562387" cy="562387"/>
            </a:xfrm>
            <a:prstGeom prst="ellipse">
              <a:avLst/>
            </a:prstGeom>
            <a:solidFill>
              <a:srgbClr val="E81A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Museo Sans Cyrl 900" panose="02000000000000000000" pitchFamily="2" charset="-52"/>
                </a:rPr>
                <a:t>2</a:t>
              </a:r>
              <a:endParaRPr lang="ru-RU" sz="2400" dirty="0">
                <a:latin typeface="Museo Sans Cyrl 900" panose="02000000000000000000" pitchFamily="2" charset="-52"/>
              </a:endParaRPr>
            </a:p>
          </p:txBody>
        </p:sp>
        <p:pic>
          <p:nvPicPr>
            <p:cNvPr id="10" name="Рисунок 9" descr="Изображение выглядит как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792527DB-0217-61CE-EBEB-6EAA2F14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" r="1033"/>
            <a:stretch>
              <a:fillRect/>
            </a:stretch>
          </p:blipFill>
          <p:spPr>
            <a:xfrm>
              <a:off x="7460909" y="3383124"/>
              <a:ext cx="2125467" cy="2893973"/>
            </a:xfrm>
            <a:prstGeom prst="roundRect">
              <a:avLst>
                <a:gd name="adj" fmla="val 2790"/>
              </a:avLst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D9184A5-7CB9-7485-2B5E-BF5294B18184}"/>
                </a:ext>
              </a:extLst>
            </p:cNvPr>
            <p:cNvSpPr/>
            <p:nvPr/>
          </p:nvSpPr>
          <p:spPr>
            <a:xfrm>
              <a:off x="7460909" y="5687533"/>
              <a:ext cx="562387" cy="562387"/>
            </a:xfrm>
            <a:prstGeom prst="ellipse">
              <a:avLst/>
            </a:prstGeom>
            <a:solidFill>
              <a:srgbClr val="E81A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Museo Sans Cyrl 900" panose="02000000000000000000" pitchFamily="2" charset="-52"/>
                </a:rPr>
                <a:t>3</a:t>
              </a:r>
              <a:endParaRPr lang="ru-RU" sz="2400" dirty="0">
                <a:latin typeface="Museo Sans Cyrl 900" panose="02000000000000000000" pitchFamily="2" charset="-52"/>
              </a:endParaRPr>
            </a:p>
          </p:txBody>
        </p:sp>
        <p:pic>
          <p:nvPicPr>
            <p:cNvPr id="13" name="Рисунок 12" descr="Изображение выглядит как текст, человек, мужчина, костюм&#10;&#10;Автоматически созданное описание">
              <a:extLst>
                <a:ext uri="{FF2B5EF4-FFF2-40B4-BE49-F238E27FC236}">
                  <a16:creationId xmlns:a16="http://schemas.microsoft.com/office/drawing/2014/main" id="{9A10DB56-567C-46CD-DFA5-2C6C54DA6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" t="315" r="1036" b="939"/>
            <a:stretch/>
          </p:blipFill>
          <p:spPr>
            <a:xfrm>
              <a:off x="9681033" y="3392233"/>
              <a:ext cx="2124536" cy="2857687"/>
            </a:xfrm>
            <a:prstGeom prst="roundRect">
              <a:avLst>
                <a:gd name="adj" fmla="val 2790"/>
              </a:avLst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E326545-BA66-8FF8-BAC2-B34A1995FA82}"/>
                </a:ext>
              </a:extLst>
            </p:cNvPr>
            <p:cNvSpPr/>
            <p:nvPr/>
          </p:nvSpPr>
          <p:spPr>
            <a:xfrm>
              <a:off x="9681032" y="5687533"/>
              <a:ext cx="562387" cy="562387"/>
            </a:xfrm>
            <a:prstGeom prst="ellipse">
              <a:avLst/>
            </a:prstGeom>
            <a:solidFill>
              <a:srgbClr val="E81A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Museo Sans Cyrl 900" panose="02000000000000000000" pitchFamily="2" charset="-52"/>
                </a:rPr>
                <a:t>4</a:t>
              </a:r>
              <a:endParaRPr lang="ru-RU" sz="2400" dirty="0">
                <a:latin typeface="Museo Sans Cyrl 900" panose="02000000000000000000" pitchFamily="2" charset="-5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F5BB267-E98F-DF88-EA15-DCBFA5065ADE}"/>
              </a:ext>
            </a:extLst>
          </p:cNvPr>
          <p:cNvSpPr txBox="1"/>
          <p:nvPr/>
        </p:nvSpPr>
        <p:spPr>
          <a:xfrm>
            <a:off x="709024" y="1858534"/>
            <a:ext cx="7088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этой игре нет вопросов на знания.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Для победы нужны интуиция, понимание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своих коллег и, конечно же, удача.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вопроса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Все участники видят 4 абстрактных изображения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вопрос. Например: «</a:t>
            </a:r>
            <a:r>
              <a:rPr lang="ru-RU" sz="2000" i="1" dirty="0">
                <a:solidFill>
                  <a:schemeClr val="bg1"/>
                </a:solidFill>
                <a:latin typeface="Montserrat" panose="00000500000000000000" pitchFamily="2" charset="-52"/>
              </a:rPr>
              <a:t>Мои лучше выходные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».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Участники должны угадать, за какой вариант проголосовало больше всего людей. Баллы получают игроки, которые выбрали самый популярный вариант.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5804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8131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Угадай мелодию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2096125"/>
            <a:ext cx="5031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Классическая игра с новыми механиками. Здесь будут и каверы, и перевернутые мелодии, творчество нейросетей и, конечно же, современная музыка в классической обработке.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нашей версии игры есть сюжет и, конечно же,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грандзадача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которая сохраняет вовлеченность игроков до самого финала.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296742" y="6101900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Грандзадача из игры «Это звучит» 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120 минут</a:t>
            </a:r>
          </a:p>
        </p:txBody>
      </p:sp>
      <p:pic>
        <p:nvPicPr>
          <p:cNvPr id="31" name="Рисунок 30" descr="Изображение выглядит как снимок экрана,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9E398A2-F050-7B87-E3B9-9387BF716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03" y="1878172"/>
            <a:ext cx="4280394" cy="40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0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80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>
                <a:solidFill>
                  <a:schemeClr val="bg1"/>
                </a:solidFill>
                <a:latin typeface="Montserrat Black" panose="00000A00000000000000" pitchFamily="2" charset="-52"/>
              </a:rPr>
              <a:t>КвестПортал</a:t>
            </a:r>
            <a:endParaRPr lang="ru-RU" sz="60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1918325"/>
            <a:ext cx="55188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Игра проходит на сайте, который становится настоящим порталом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другой мир.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Каждый день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там появляются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задания и новости об игровых событиях. Действия участников напрямую влияют на игровой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мир, его развитие и СМИ.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Выполняя задания участники зарабатывают баллы и борются за первые места в игровом рейтинге.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198653" y="6015996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Скриншот платформы с одной из игр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от 5 дней </a:t>
            </a:r>
          </a:p>
        </p:txBody>
      </p:sp>
      <p:pic>
        <p:nvPicPr>
          <p:cNvPr id="5" name="Рисунок 4" descr="Изображение выглядит как текст, снимок экрана, программное обеспечение, Операционная система&#10;&#10;Автоматически созданное описание">
            <a:extLst>
              <a:ext uri="{FF2B5EF4-FFF2-40B4-BE49-F238E27FC236}">
                <a16:creationId xmlns:a16="http://schemas.microsoft.com/office/drawing/2014/main" id="{8D292CD3-2C34-E54C-5377-BC0C9B1AE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6" y="2002636"/>
            <a:ext cx="6305930" cy="3859098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08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8978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>
                <a:solidFill>
                  <a:schemeClr val="bg1"/>
                </a:solidFill>
                <a:latin typeface="Montserrat Black" panose="00000A00000000000000" pitchFamily="2" charset="-52"/>
              </a:rPr>
              <a:t>АдвентКалендарь</a:t>
            </a:r>
            <a:endParaRPr lang="ru-RU" sz="6000" dirty="0">
              <a:solidFill>
                <a:schemeClr val="bg1"/>
              </a:solidFill>
              <a:latin typeface="Montserrat Black" panose="00000A00000000000000" pitchFamily="2" charset="-52"/>
            </a:endParaRPr>
          </a:p>
          <a:p>
            <a:endParaRPr lang="ru-RU" sz="60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4" y="2254598"/>
            <a:ext cx="46443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Игра на неделю или даже месяц!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Каждый день игроки смогут получать задания на нашей платформе и зарабатывать баллы за их выполнение.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Для полной победы участникам нужно будет скооперироваться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вместе выполнять задания.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6095998" y="6006506"/>
            <a:ext cx="533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Изображение для одного из заданий игры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B045545-1C57-6574-E081-6D8E93BFD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465AEC-C994-632F-10B2-D559BB2BB416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от 5 дней </a:t>
            </a:r>
          </a:p>
        </p:txBody>
      </p:sp>
      <p:pic>
        <p:nvPicPr>
          <p:cNvPr id="10" name="Рисунок 9" descr="Изображение выглядит как иллюстрация, Мультфильм, фантастика, Комиксы&#10;&#10;Автоматически созданное описание">
            <a:extLst>
              <a:ext uri="{FF2B5EF4-FFF2-40B4-BE49-F238E27FC236}">
                <a16:creationId xmlns:a16="http://schemas.microsoft.com/office/drawing/2014/main" id="{A909774F-E6E3-E47F-856B-13441979D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9" y="2345123"/>
            <a:ext cx="6227915" cy="3503203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26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D6DCF-C482-A4AA-8FB0-0A2B0DD5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BB6E4-8120-C215-A04B-028E093699F5}"/>
              </a:ext>
            </a:extLst>
          </p:cNvPr>
          <p:cNvSpPr txBox="1"/>
          <p:nvPr/>
        </p:nvSpPr>
        <p:spPr>
          <a:xfrm>
            <a:off x="709024" y="493486"/>
            <a:ext cx="602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Black" panose="00000A00000000000000" pitchFamily="2" charset="-52"/>
              </a:rPr>
              <a:t>Детектив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017AE-F5AC-D429-D6F6-CC81F314EEF8}"/>
              </a:ext>
            </a:extLst>
          </p:cNvPr>
          <p:cNvSpPr txBox="1"/>
          <p:nvPr/>
        </p:nvSpPr>
        <p:spPr>
          <a:xfrm>
            <a:off x="709022" y="1752887"/>
            <a:ext cx="73015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Каждая команда станет группой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детективов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которые расследуют дело самостоятельно.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Получив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одинаковые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вводные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от ведущего,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команды пойдут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разными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путями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в расследовании, чтобы добиться одной цели – найти преступника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и доказать его вину. 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Выбрав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командные роли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участникам предстоит решить, на каких уликах и показаниях нужно сосредоточить внимание и найти верный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путь к цели.</a:t>
            </a:r>
          </a:p>
          <a:p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Залогом победы станет не только анализ улик, 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но 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общение команд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между собой, без которого раскрыть все детали преступления невозможно.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EBFFF-07EC-2D19-A829-07FBE3D05A2E}"/>
              </a:ext>
            </a:extLst>
          </p:cNvPr>
          <p:cNvSpPr txBox="1"/>
          <p:nvPr/>
        </p:nvSpPr>
        <p:spPr>
          <a:xfrm>
            <a:off x="7801672" y="5843566"/>
            <a:ext cx="454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Montserrat" panose="00000500000000000000" pitchFamily="2" charset="-52"/>
              </a:rPr>
              <a:t>Фрагмент газеты, в которой игроки могут найти улики по делу</a:t>
            </a:r>
          </a:p>
        </p:txBody>
      </p:sp>
      <p:pic>
        <p:nvPicPr>
          <p:cNvPr id="46" name="Рисунок 45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98B50E-2BE5-B926-CBD3-C757486DC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1" y="362821"/>
            <a:ext cx="466633" cy="466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1B800DF-67C8-4E96-7681-896794EE41E3}"/>
              </a:ext>
            </a:extLst>
          </p:cNvPr>
          <p:cNvSpPr txBox="1"/>
          <p:nvPr/>
        </p:nvSpPr>
        <p:spPr>
          <a:xfrm>
            <a:off x="9853567" y="1050451"/>
            <a:ext cx="27486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en-US" sz="2400" dirty="0">
                <a:effectLst/>
                <a:latin typeface="Montserrat" panose="00000500000000000000" pitchFamily="2" charset="-52"/>
              </a:rPr>
              <a:t>online/offline</a:t>
            </a:r>
            <a:endParaRPr lang="ru-RU" sz="2400" dirty="0">
              <a:effectLst/>
              <a:latin typeface="Montserrat" panose="00000500000000000000" pitchFamily="2" charset="-52"/>
            </a:endParaRPr>
          </a:p>
        </p:txBody>
      </p:sp>
      <p:pic>
        <p:nvPicPr>
          <p:cNvPr id="48" name="Рисунок 47" descr="Изображение выглядит как круг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00579F1-8A99-224C-B36F-23B6A1A3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3" y="1014434"/>
            <a:ext cx="534602" cy="5346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8BB1F43-01C0-60DB-DB1F-05A23770995B}"/>
              </a:ext>
            </a:extLst>
          </p:cNvPr>
          <p:cNvSpPr txBox="1"/>
          <p:nvPr/>
        </p:nvSpPr>
        <p:spPr>
          <a:xfrm>
            <a:off x="9853567" y="366055"/>
            <a:ext cx="2209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4000">
                <a:solidFill>
                  <a:schemeClr val="bg1"/>
                </a:solidFill>
                <a:effectLst>
                  <a:outerShdw blurRad="444500" sx="88000" sy="88000" algn="ctr" rotWithShape="0">
                    <a:srgbClr val="00B0F0">
                      <a:alpha val="59000"/>
                    </a:srgbClr>
                  </a:outerShdw>
                </a:effectLst>
                <a:latin typeface="Museo Sans Cyrl 900" panose="02000000000000000000" pitchFamily="2" charset="-52"/>
              </a:defRPr>
            </a:lvl1pPr>
          </a:lstStyle>
          <a:p>
            <a:r>
              <a:rPr lang="ru-RU" sz="2400" dirty="0">
                <a:effectLst/>
                <a:latin typeface="Montserrat" panose="00000500000000000000" pitchFamily="2" charset="-52"/>
              </a:rPr>
              <a:t>от 120 минут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DE0F83-B1AC-BD60-0661-EF76AC595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7"/>
          <a:stretch/>
        </p:blipFill>
        <p:spPr>
          <a:xfrm>
            <a:off x="8288373" y="1826386"/>
            <a:ext cx="3574836" cy="3981163"/>
          </a:xfrm>
          <a:prstGeom prst="roundRect">
            <a:avLst>
              <a:gd name="adj" fmla="val 70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263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833</Words>
  <Application>Microsoft Office PowerPoint</Application>
  <PresentationFormat>Широкоэкранный</PresentationFormat>
  <Paragraphs>133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Black</vt:lpstr>
      <vt:lpstr>Museo Sans Cyrl 100</vt:lpstr>
      <vt:lpstr>Museo Sans Cyrl 900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3529</dc:creator>
  <cp:lastModifiedBy>3529</cp:lastModifiedBy>
  <cp:revision>13</cp:revision>
  <dcterms:created xsi:type="dcterms:W3CDTF">2023-09-08T12:31:12Z</dcterms:created>
  <dcterms:modified xsi:type="dcterms:W3CDTF">2023-09-11T15:27:38Z</dcterms:modified>
</cp:coreProperties>
</file>